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43" r:id="rId2"/>
    <p:sldId id="257" r:id="rId3"/>
    <p:sldId id="355" r:id="rId4"/>
    <p:sldId id="354" r:id="rId5"/>
    <p:sldId id="359" r:id="rId6"/>
    <p:sldId id="258" r:id="rId7"/>
    <p:sldId id="259" r:id="rId8"/>
    <p:sldId id="260" r:id="rId9"/>
    <p:sldId id="348" r:id="rId10"/>
    <p:sldId id="261" r:id="rId11"/>
    <p:sldId id="262" r:id="rId12"/>
    <p:sldId id="263" r:id="rId13"/>
    <p:sldId id="264" r:id="rId14"/>
    <p:sldId id="357" r:id="rId15"/>
    <p:sldId id="345" r:id="rId16"/>
    <p:sldId id="268" r:id="rId17"/>
    <p:sldId id="269" r:id="rId18"/>
    <p:sldId id="270" r:id="rId19"/>
    <p:sldId id="271" r:id="rId20"/>
    <p:sldId id="346" r:id="rId21"/>
    <p:sldId id="273" r:id="rId22"/>
    <p:sldId id="274" r:id="rId23"/>
    <p:sldId id="347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71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AEF5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2B19B68-04CA-47CF-9318-458D8C2145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800C92-F4BD-4F82-9D13-A1E773F024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A178A9-0D62-4585-A6BF-10FF7A2A2337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75FAF01-FEF1-4B14-9D13-97E71A565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E73F3A6E-31F9-449F-AF81-CEA0C0106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E03348-996C-4BC3-931D-10B78D8E2A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6A10EA-D3EB-44EC-9D91-34DE36AB3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C7DC5C-664D-4FC8-8AB7-4363552F1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87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F6119-1AEC-4B98-A136-C7C7AD9F10E8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08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52A4-73B7-44F7-8CC1-4F8F95C685E1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CACD-B0BE-440E-A98F-07843D7CE2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F78D-851C-44A8-AABA-0A0A4ED6BC9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E346-12FE-4918-A216-55513891C1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D6D2-2E08-4311-9A13-3A1156C677C8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43-7FF2-4A32-A337-DE2CF83BD7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6155-5A9C-48F7-AD79-FAF12B49664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5D21-4012-4330-A922-48B6E99A66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47DC-60F1-4B5A-B894-49170AFB8344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024C-E4E2-46D8-ACE4-53B214EE98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C82-26F3-42E5-BF0C-51CF3CCA3CFA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F316-0116-4F6E-9ABD-E2B48BB001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A160-E129-43FA-89D0-B50933B003D5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1F85-ACBA-477C-B16A-3FC5AA2379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C932-3B17-4D29-A815-EB3F5965FC4F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09DD-582C-43C6-A46C-6A94127E1B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8DDB-4D9F-48BD-AE64-F6B061B1650C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4F65-2D40-4CE9-97D8-27A8301E94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8E8C-1DB1-406C-B184-18A1AB15CDA7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21360-513C-4125-94F4-15BB1ACC00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CCF4-DAEE-4F8B-A59F-3FBFAE62ED16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85DCC-5F8E-4C81-B304-70E763B9A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EBD384-CEBF-4C64-8988-050B2A747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BB242-1ECE-4A16-B07D-6A6BE58C8100}" type="datetimeFigureOut">
              <a:rPr lang="ru-RU"/>
              <a:pPr>
                <a:defRPr/>
              </a:pPr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5F12B-61CA-4326-BF04-77668BAD0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1DF6CE-B8CB-46A6-B3D5-EFA931C46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8A8A78-9268-4CB5-8BAC-72068561DE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	 Механические колебания.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2025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1728192" cy="14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3534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колебаний связана с циклической частотой соотношением: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4975"/>
            <a:ext cx="421163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638" y="1557338"/>
            <a:ext cx="475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На этом рисунке изображены положения тела через одинаковые  промежутки  времени при гармонических колебаниях.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1638" y="3357563"/>
            <a:ext cx="49323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Такую картину можно получить экспериментально при освещении колеблющегося тела короткими периодическими вспышками света (стробоскопическое освещение). </a:t>
            </a:r>
          </a:p>
        </p:txBody>
      </p:sp>
      <p:graphicFrame>
        <p:nvGraphicFramePr>
          <p:cNvPr id="3080" name="Object 16"/>
          <p:cNvGraphicFramePr>
            <a:graphicFrameLocks noChangeAspect="1"/>
          </p:cNvGraphicFramePr>
          <p:nvPr/>
        </p:nvGraphicFramePr>
        <p:xfrm>
          <a:off x="3851275" y="981075"/>
          <a:ext cx="1358900" cy="431800"/>
        </p:xfrm>
        <a:graphic>
          <a:graphicData uri="http://schemas.openxmlformats.org/presentationml/2006/ole">
            <p:oleObj spid="_x0000_s9270" name="Equation" r:id="rId4" imgW="1358310" imgH="431613" progId="">
              <p:embed/>
            </p:oleObj>
          </a:graphicData>
        </a:graphic>
      </p:graphicFrame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4284663" y="5300663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Стрелки изображают векторы скорости тела в различные моменты времени.</a:t>
            </a:r>
            <a:endParaRPr lang="ru-RU" alt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flipV="1">
            <a:off x="422275" y="287338"/>
            <a:ext cx="40481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47879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3800" y="1412875"/>
            <a:ext cx="42322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этом рисунке показаны изменения,  которые  происходят на графике гармонического процесса, если изменяются  либо  амплитуда  колебаний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(рис. а),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период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(рис. </a:t>
            </a:r>
            <a:r>
              <a:rPr lang="en-US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начальная фаза φ</a:t>
            </a:r>
            <a:r>
              <a:rPr lang="ru-RU" altLang="ru-RU" sz="2400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(рис.</a:t>
            </a:r>
            <a:r>
              <a:rPr lang="en-US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38913" name="Object 9"/>
          <p:cNvGraphicFramePr>
            <a:graphicFrameLocks noChangeAspect="1"/>
          </p:cNvGraphicFramePr>
          <p:nvPr/>
        </p:nvGraphicFramePr>
        <p:xfrm>
          <a:off x="8074025" y="3570288"/>
          <a:ext cx="381000" cy="431800"/>
        </p:xfrm>
        <a:graphic>
          <a:graphicData uri="http://schemas.openxmlformats.org/presentationml/2006/ole">
            <p:oleObj spid="_x0000_s10293" name="Equation" r:id="rId4" imgW="380835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496300" cy="44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 называются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свободными</a:t>
            </a: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собственными</a:t>
            </a: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они продолжаются  неограниченно  долго за счёт первоначально сообщённой кинетической или потенциальной энергии.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Совокупность тел, участвующих в колебательном процессе, называют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колебательной системой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Найдем скорость и ускорение колебательной системы.</a:t>
            </a:r>
          </a:p>
          <a:p>
            <a:pPr eaLnBrk="1" hangingPunct="1">
              <a:lnSpc>
                <a:spcPct val="115000"/>
              </a:lnSpc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23212"/>
            <a:ext cx="5328592" cy="1161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085184"/>
            <a:ext cx="60483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45656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75275" y="1076325"/>
            <a:ext cx="345598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этом рисунке по-казаны графики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смещения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скорости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ускорения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колеблющейся точки от времени при гармонических колебаниях.</a:t>
            </a:r>
          </a:p>
        </p:txBody>
      </p:sp>
      <p:graphicFrame>
        <p:nvGraphicFramePr>
          <p:cNvPr id="5" name="Object 46"/>
          <p:cNvGraphicFramePr>
            <a:graphicFrameLocks noChangeAspect="1"/>
          </p:cNvGraphicFramePr>
          <p:nvPr/>
        </p:nvGraphicFramePr>
        <p:xfrm>
          <a:off x="6948488" y="2205038"/>
          <a:ext cx="266700" cy="238125"/>
        </p:xfrm>
        <a:graphic>
          <a:graphicData uri="http://schemas.openxmlformats.org/presentationml/2006/ole">
            <p:oleObj spid="_x0000_s12436" name="Equation" r:id="rId4" imgW="266469" imgH="241091" progId="">
              <p:embed/>
            </p:oleObj>
          </a:graphicData>
        </a:graphic>
      </p:graphicFrame>
      <p:graphicFrame>
        <p:nvGraphicFramePr>
          <p:cNvPr id="7" name="Object 47"/>
          <p:cNvGraphicFramePr>
            <a:graphicFrameLocks noChangeAspect="1"/>
          </p:cNvGraphicFramePr>
          <p:nvPr/>
        </p:nvGraphicFramePr>
        <p:xfrm>
          <a:off x="6732588" y="2708275"/>
          <a:ext cx="571500" cy="357188"/>
        </p:xfrm>
        <a:graphic>
          <a:graphicData uri="http://schemas.openxmlformats.org/presentationml/2006/ole">
            <p:oleObj spid="_x0000_s12437" name="Equation" r:id="rId5" imgW="685800" imgH="431800" progId="">
              <p:embed/>
            </p:oleObj>
          </a:graphicData>
        </a:graphic>
      </p:graphicFrame>
      <p:graphicFrame>
        <p:nvGraphicFramePr>
          <p:cNvPr id="9" name="Object 48"/>
          <p:cNvGraphicFramePr>
            <a:graphicFrameLocks noChangeAspect="1"/>
          </p:cNvGraphicFramePr>
          <p:nvPr/>
        </p:nvGraphicFramePr>
        <p:xfrm>
          <a:off x="7092950" y="3141663"/>
          <a:ext cx="828675" cy="476250"/>
        </p:xfrm>
        <a:graphic>
          <a:graphicData uri="http://schemas.openxmlformats.org/presentationml/2006/ole">
            <p:oleObj spid="_x0000_s12438" name="Equation" r:id="rId6" imgW="8255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77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44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2.Динамические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характеристики.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Дифференциальное уравнение гармонических колебаний.</a:t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 ускорение гармонических определяется следующим уравнением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5" name="Picture 2" descr="F:\! Февр -июнь 22 г УЧЕБА\РЭА\Лекции\! Лекции Физ ч 1 Вторн с 18 10 час\7 Лек  22 марта 22 г Мех колебания\Рисунки\Для выв форм диф 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565400"/>
            <a:ext cx="3743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301875" y="3644900"/>
            <a:ext cx="597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</a:rPr>
              <a:t>Запишем выражение для ускорения в виде: </a:t>
            </a:r>
            <a:endParaRPr lang="ru-RU" altLang="ru-RU" sz="2400" dirty="0">
              <a:latin typeface="Calibri" pitchFamily="34" charset="0"/>
            </a:endParaRPr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/>
        </p:nvGraphicFramePr>
        <p:xfrm>
          <a:off x="1116013" y="4508500"/>
          <a:ext cx="7129462" cy="592138"/>
        </p:xfrm>
        <a:graphic>
          <a:graphicData uri="http://schemas.openxmlformats.org/presentationml/2006/ole">
            <p:oleObj spid="_x0000_s13365" name="Equation" r:id="rId4" imgW="5956300" imgH="495300" progId="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373216"/>
            <a:ext cx="6110088" cy="13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785813"/>
            <a:ext cx="8604250" cy="43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 пружинного 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маятника</a:t>
            </a:r>
          </a:p>
          <a:p>
            <a:pPr algn="ctr" eaLnBrk="1" hangingPunct="1"/>
            <a:endParaRPr lang="ru-RU" altLang="ru-RU" sz="2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Свободные колебания совершаются под действием внутренних сил системы после того, как система была выведена из положения равновесия.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того чтобы свободные колебания совершались по гармоническому закону, необходимо, чтобы сила, стремящаяся возвратить тело в положение равновесия, была пропорциональна смещению тела из положения равновесия и направлена в сторону, противоположную смещению</a:t>
            </a: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064717"/>
              </p:ext>
            </p:extLst>
          </p:nvPr>
        </p:nvGraphicFramePr>
        <p:xfrm>
          <a:off x="1331913" y="5473700"/>
          <a:ext cx="6192415" cy="688978"/>
        </p:xfrm>
        <a:graphic>
          <a:graphicData uri="http://schemas.openxmlformats.org/presentationml/2006/ole">
            <p:oleObj spid="_x0000_s15411" name="Equation" r:id="rId4" imgW="4445000" imgH="495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530225"/>
            <a:ext cx="8280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соотношении         – циклическая частота гармонических колебаний.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свойством обладает упругая сила в пределах применимости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закона Гука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Object 48"/>
          <p:cNvGraphicFramePr>
            <a:graphicFrameLocks noChangeAspect="1"/>
          </p:cNvGraphicFramePr>
          <p:nvPr/>
        </p:nvGraphicFramePr>
        <p:xfrm>
          <a:off x="3429000" y="571500"/>
          <a:ext cx="417513" cy="428625"/>
        </p:xfrm>
        <a:graphic>
          <a:graphicData uri="http://schemas.openxmlformats.org/presentationml/2006/ole">
            <p:oleObj spid="_x0000_s17507" name="Equation" r:id="rId3" imgW="406224" imgH="431613" progId="">
              <p:embed/>
            </p:oleObj>
          </a:graphicData>
        </a:graphic>
      </p:graphicFrame>
      <p:graphicFrame>
        <p:nvGraphicFramePr>
          <p:cNvPr id="8" name="Object 49"/>
          <p:cNvGraphicFramePr>
            <a:graphicFrameLocks noChangeAspect="1"/>
          </p:cNvGraphicFramePr>
          <p:nvPr/>
        </p:nvGraphicFramePr>
        <p:xfrm>
          <a:off x="4500563" y="1857375"/>
          <a:ext cx="1752600" cy="476250"/>
        </p:xfrm>
        <a:graphic>
          <a:graphicData uri="http://schemas.openxmlformats.org/presentationml/2006/ole">
            <p:oleObj spid="_x0000_s17508" name="Equation" r:id="rId4" imgW="1752600" imgH="4699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9750" y="2492375"/>
            <a:ext cx="81359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 любой другой физической природы, удовлетворяющие этому условию, называются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квазиупругими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 l="13490" r="9140" b="5203"/>
          <a:stretch>
            <a:fillRect/>
          </a:stretch>
        </p:blipFill>
        <p:spPr bwMode="auto">
          <a:xfrm>
            <a:off x="0" y="0"/>
            <a:ext cx="334803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35375" y="608013"/>
            <a:ext cx="51847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  Груз массы</a:t>
            </a:r>
            <a:r>
              <a:rPr lang="ru-RU" altLang="ru-RU" sz="2400" i="1">
                <a:latin typeface="Times New Roman" pitchFamily="18" charset="0"/>
              </a:rPr>
              <a:t> m</a:t>
            </a:r>
            <a:r>
              <a:rPr lang="ru-RU" altLang="ru-RU" sz="2400">
                <a:latin typeface="Times New Roman" pitchFamily="18" charset="0"/>
              </a:rPr>
              <a:t>, прикрепленный к вертикальной пружине жёсткости </a:t>
            </a:r>
            <a:r>
              <a:rPr lang="ru-RU" altLang="ru-RU" sz="2400" i="1">
                <a:latin typeface="Times New Roman" pitchFamily="18" charset="0"/>
              </a:rPr>
              <a:t>k</a:t>
            </a:r>
            <a:r>
              <a:rPr lang="ru-RU" altLang="ru-RU" sz="2400">
                <a:latin typeface="Times New Roman" pitchFamily="18" charset="0"/>
              </a:rPr>
              <a:t>, второй конец которой закреплен неподвижно, составляют систему, способную совершать свободные гармонические колебания (</a:t>
            </a:r>
            <a:r>
              <a:rPr lang="ru-RU" altLang="ru-RU" sz="2400" b="1" i="1">
                <a:latin typeface="Times New Roman" pitchFamily="18" charset="0"/>
              </a:rPr>
              <a:t>пружинный маятник</a:t>
            </a:r>
            <a:r>
              <a:rPr lang="ru-RU" altLang="ru-RU" sz="2400">
                <a:latin typeface="Times New Roman" pitchFamily="18" charset="0"/>
              </a:rPr>
              <a:t>).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3875088"/>
            <a:ext cx="8509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Круговая частота ω</a:t>
            </a:r>
            <a:r>
              <a:rPr lang="ru-RU" altLang="ru-RU" sz="2400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период свободных колебаний груза на пружине находится из второго закона Ньютона:   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1784350" y="5489575"/>
          <a:ext cx="3124200" cy="476250"/>
        </p:xfrm>
        <a:graphic>
          <a:graphicData uri="http://schemas.openxmlformats.org/presentationml/2006/ole">
            <p:oleObj spid="_x0000_s18533" name="Equation" r:id="rId4" imgW="3124200" imgH="469900" progId="">
              <p:embed/>
            </p:oleObj>
          </a:graphicData>
        </a:graphic>
      </p:graphicFrame>
      <p:graphicFrame>
        <p:nvGraphicFramePr>
          <p:cNvPr id="8" name="Object 30"/>
          <p:cNvGraphicFramePr>
            <a:graphicFrameLocks noChangeAspect="1"/>
          </p:cNvGraphicFramePr>
          <p:nvPr/>
        </p:nvGraphicFramePr>
        <p:xfrm>
          <a:off x="5292725" y="5308600"/>
          <a:ext cx="2428875" cy="838200"/>
        </p:xfrm>
        <a:graphic>
          <a:graphicData uri="http://schemas.openxmlformats.org/presentationml/2006/ole">
            <p:oleObj spid="_x0000_s18534" name="Equation" r:id="rId5" imgW="24257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93675"/>
            <a:ext cx="8280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Следовательно , колебания пружинного маятника описываются уравнением гармонического осциллятора.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650" y="1844675"/>
            <a:ext cx="379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Откуда                         и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5" name="Object 58"/>
          <p:cNvGraphicFramePr>
            <a:graphicFrameLocks noChangeAspect="1"/>
          </p:cNvGraphicFramePr>
          <p:nvPr/>
        </p:nvGraphicFramePr>
        <p:xfrm>
          <a:off x="2224088" y="1630363"/>
          <a:ext cx="1485900" cy="952500"/>
        </p:xfrm>
        <a:graphic>
          <a:graphicData uri="http://schemas.openxmlformats.org/presentationml/2006/ole">
            <p:oleObj spid="_x0000_s19653" name="Equation" r:id="rId3" imgW="1485900" imgH="9525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4786313"/>
            <a:ext cx="8280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положении равновесия, когда маятник висит по отвесу, сила тяжести          уравновешивается силой натяжения нити         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59"/>
          <p:cNvGraphicFramePr>
            <a:graphicFrameLocks noChangeAspect="1"/>
          </p:cNvGraphicFramePr>
          <p:nvPr/>
        </p:nvGraphicFramePr>
        <p:xfrm>
          <a:off x="2428875" y="5357813"/>
          <a:ext cx="542925" cy="314325"/>
        </p:xfrm>
        <a:graphic>
          <a:graphicData uri="http://schemas.openxmlformats.org/presentationml/2006/ole">
            <p:oleObj spid="_x0000_s19654" name="Equation" r:id="rId4" imgW="545626" imgH="317225" progId="">
              <p:embed/>
            </p:oleObj>
          </a:graphicData>
        </a:graphic>
      </p:graphicFrame>
      <p:graphicFrame>
        <p:nvGraphicFramePr>
          <p:cNvPr id="13" name="Object 60"/>
          <p:cNvGraphicFramePr>
            <a:graphicFrameLocks noChangeAspect="1"/>
          </p:cNvGraphicFramePr>
          <p:nvPr/>
        </p:nvGraphicFramePr>
        <p:xfrm>
          <a:off x="8524875" y="5286375"/>
          <a:ext cx="619125" cy="476250"/>
        </p:xfrm>
        <a:graphic>
          <a:graphicData uri="http://schemas.openxmlformats.org/presentationml/2006/ole">
            <p:oleObj spid="_x0000_s19655" name="Equation" r:id="rId5" imgW="622030" imgH="469696" progId="">
              <p:embed/>
            </p:oleObj>
          </a:graphicData>
        </a:graphic>
      </p:graphicFrame>
      <p:graphicFrame>
        <p:nvGraphicFramePr>
          <p:cNvPr id="12317" name="Object 61"/>
          <p:cNvGraphicFramePr>
            <a:graphicFrameLocks noChangeAspect="1"/>
          </p:cNvGraphicFramePr>
          <p:nvPr/>
        </p:nvGraphicFramePr>
        <p:xfrm>
          <a:off x="1908175" y="3357563"/>
          <a:ext cx="2425700" cy="1016000"/>
        </p:xfrm>
        <a:graphic>
          <a:graphicData uri="http://schemas.openxmlformats.org/presentationml/2006/ole">
            <p:oleObj spid="_x0000_s19656" name="Equation" r:id="rId6" imgW="2425700" imgH="1016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8124825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79388" algn="ctr" eaLnBrk="1" hangingPunct="1">
              <a:spcAft>
                <a:spcPts val="6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algn="ctr" eaLnBrk="1" hangingPunct="1">
              <a:spcAft>
                <a:spcPts val="60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демонстрации</a:t>
            </a:r>
          </a:p>
          <a:p>
            <a:pPr indent="-179388" algn="ctr" eaLnBrk="1" hangingPunct="1">
              <a:spcAft>
                <a:spcPts val="600"/>
              </a:spcAft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Кинематические  характеристики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механических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колебаний.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  <a:buFont typeface="Calibri" pitchFamily="34" charset="0"/>
              <a:buAutoNum type="arabicPeriod"/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характеристики.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Энергетические характеристики механических колебаний. 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колебания математического маятника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51114" y="1052736"/>
            <a:ext cx="8569325" cy="47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Математическим 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маятником называют тело небольших размеров, подвешенное на тонкой нерастяжимой нити, масса которой пренебрежимо мала по сравнению с массой тела. При отклонении маятника из положения равновесия на некоторый угол φ появляется касательная составляющая силы 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тяжести.</a:t>
            </a:r>
            <a:r>
              <a:rPr lang="ru-RU" alt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altLang="ru-RU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 –</a:t>
            </a:r>
            <a:r>
              <a:rPr lang="ru-RU" altLang="ru-RU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φ. Знак «минус» в  этой  формуле означает, что касательная составляющая направлена в сторону, противоположную отклонению маятника.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http://www.xenoid.ru/phys_book/content/chapter2/section/paragraph3/images/2-3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21088"/>
            <a:ext cx="3653831" cy="25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0225" y="333375"/>
            <a:ext cx="82089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 составляющая создаст вращающий момент</a:t>
            </a:r>
          </a:p>
        </p:txBody>
      </p:sp>
      <p:graphicFrame>
        <p:nvGraphicFramePr>
          <p:cNvPr id="5" name="Object 127"/>
          <p:cNvGraphicFramePr>
            <a:graphicFrameLocks noChangeAspect="1"/>
          </p:cNvGraphicFramePr>
          <p:nvPr/>
        </p:nvGraphicFramePr>
        <p:xfrm>
          <a:off x="2555875" y="954088"/>
          <a:ext cx="4505325" cy="409575"/>
        </p:xfrm>
        <a:graphic>
          <a:graphicData uri="http://schemas.openxmlformats.org/presentationml/2006/ole">
            <p:oleObj spid="_x0000_s22922" name="Equation" r:id="rId3" imgW="4508500" imgH="4064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0225" y="1412875"/>
            <a:ext cx="820896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основным законом динамики вращательного движения  этот момент сил должен быть равен 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0225" y="3141663"/>
            <a:ext cx="86137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 – момент инерции тела относительно оси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под-</a:t>
            </a:r>
            <a:endParaRPr lang="ru-RU" alt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веса,      – угловое ускорение тела.</a:t>
            </a:r>
          </a:p>
        </p:txBody>
      </p:sp>
      <p:graphicFrame>
        <p:nvGraphicFramePr>
          <p:cNvPr id="11" name="Object 129"/>
          <p:cNvGraphicFramePr>
            <a:graphicFrameLocks noChangeAspect="1"/>
          </p:cNvGraphicFramePr>
          <p:nvPr/>
        </p:nvGraphicFramePr>
        <p:xfrm>
          <a:off x="1143000" y="3214688"/>
          <a:ext cx="200025" cy="304800"/>
        </p:xfrm>
        <a:graphic>
          <a:graphicData uri="http://schemas.openxmlformats.org/presentationml/2006/ole">
            <p:oleObj spid="_x0000_s22923" name="Equation" r:id="rId4" imgW="203024" imgH="304536" progId="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11188" y="4446588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Или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6" name="Object 131"/>
          <p:cNvGraphicFramePr>
            <a:graphicFrameLocks noChangeAspect="1"/>
          </p:cNvGraphicFramePr>
          <p:nvPr/>
        </p:nvGraphicFramePr>
        <p:xfrm>
          <a:off x="1916113" y="4575175"/>
          <a:ext cx="2066925" cy="409575"/>
        </p:xfrm>
        <a:graphic>
          <a:graphicData uri="http://schemas.openxmlformats.org/presentationml/2006/ole">
            <p:oleObj spid="_x0000_s22924" name="Equation" r:id="rId5" imgW="2070100" imgH="406400" progId="">
              <p:embed/>
            </p:oleObj>
          </a:graphicData>
        </a:graphic>
      </p:graphicFrame>
      <p:graphicFrame>
        <p:nvGraphicFramePr>
          <p:cNvPr id="18" name="Object 132"/>
          <p:cNvGraphicFramePr>
            <a:graphicFrameLocks noChangeAspect="1"/>
          </p:cNvGraphicFramePr>
          <p:nvPr/>
        </p:nvGraphicFramePr>
        <p:xfrm>
          <a:off x="4076700" y="4611688"/>
          <a:ext cx="381000" cy="257175"/>
        </p:xfrm>
        <a:graphic>
          <a:graphicData uri="http://schemas.openxmlformats.org/presentationml/2006/ole">
            <p:oleObj spid="_x0000_s22925" name="Equation" r:id="rId6" imgW="380835" imgH="253890" progId="">
              <p:embed/>
            </p:oleObj>
          </a:graphicData>
        </a:graphic>
      </p:graphicFrame>
      <p:graphicFrame>
        <p:nvGraphicFramePr>
          <p:cNvPr id="20" name="Object 133"/>
          <p:cNvGraphicFramePr>
            <a:graphicFrameLocks noChangeAspect="1"/>
          </p:cNvGraphicFramePr>
          <p:nvPr/>
        </p:nvGraphicFramePr>
        <p:xfrm>
          <a:off x="4581525" y="4329113"/>
          <a:ext cx="2571750" cy="828675"/>
        </p:xfrm>
        <a:graphic>
          <a:graphicData uri="http://schemas.openxmlformats.org/presentationml/2006/ole">
            <p:oleObj spid="_x0000_s22926" name="Equation" r:id="rId7" imgW="2565400" imgH="825500" progId="">
              <p:embed/>
            </p:oleObj>
          </a:graphicData>
        </a:graphic>
      </p:graphicFrame>
      <p:graphicFrame>
        <p:nvGraphicFramePr>
          <p:cNvPr id="22" name="Object 134"/>
          <p:cNvGraphicFramePr>
            <a:graphicFrameLocks noChangeAspect="1"/>
          </p:cNvGraphicFramePr>
          <p:nvPr/>
        </p:nvGraphicFramePr>
        <p:xfrm>
          <a:off x="1357313" y="5254625"/>
          <a:ext cx="4295775" cy="838200"/>
        </p:xfrm>
        <a:graphic>
          <a:graphicData uri="http://schemas.openxmlformats.org/presentationml/2006/ole">
            <p:oleObj spid="_x0000_s22927" name="Equation" r:id="rId8" imgW="4292600" imgH="838200" progId="">
              <p:embed/>
            </p:oleObj>
          </a:graphicData>
        </a:graphic>
      </p:graphicFrame>
      <p:graphicFrame>
        <p:nvGraphicFramePr>
          <p:cNvPr id="24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3254101"/>
              </p:ext>
            </p:extLst>
          </p:nvPr>
        </p:nvGraphicFramePr>
        <p:xfrm>
          <a:off x="6516216" y="5175251"/>
          <a:ext cx="1619250" cy="838200"/>
        </p:xfrm>
        <a:graphic>
          <a:graphicData uri="http://schemas.openxmlformats.org/presentationml/2006/ole">
            <p:oleObj spid="_x0000_s22928" name="Equation" r:id="rId9" imgW="1625600" imgH="838200" progId="">
              <p:embed/>
            </p:oleObj>
          </a:graphicData>
        </a:graphic>
      </p:graphicFrame>
      <p:pic>
        <p:nvPicPr>
          <p:cNvPr id="22541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2420938"/>
            <a:ext cx="2330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350" y="3500438"/>
            <a:ext cx="3714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2545" name="Object 16"/>
          <p:cNvGraphicFramePr>
            <a:graphicFrameLocks noChangeAspect="1"/>
          </p:cNvGraphicFramePr>
          <p:nvPr/>
        </p:nvGraphicFramePr>
        <p:xfrm>
          <a:off x="5724525" y="3500438"/>
          <a:ext cx="1008063" cy="823912"/>
        </p:xfrm>
        <a:graphic>
          <a:graphicData uri="http://schemas.openxmlformats.org/presentationml/2006/ole">
            <p:oleObj spid="_x0000_s22929" r:id="rId12" imgW="507780" imgH="4062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9" grpId="0" autoUpdateAnimBg="0"/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436563"/>
            <a:ext cx="835183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колебания математического маятника описываются уравнением гармонического   осциллятора.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2084388"/>
            <a:ext cx="7704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Следовательно, </a:t>
            </a:r>
            <a:r>
              <a:rPr lang="ru-RU" altLang="ru-RU" sz="2800">
                <a:latin typeface="Times New Roman" pitchFamily="18" charset="0"/>
              </a:rPr>
              <a:t>                         </a:t>
            </a:r>
            <a:r>
              <a:rPr lang="ru-RU" altLang="ru-RU" sz="2400">
                <a:latin typeface="Times New Roman" pitchFamily="18" charset="0"/>
              </a:rPr>
              <a:t>и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3171825" y="1868488"/>
          <a:ext cx="1400175" cy="952500"/>
        </p:xfrm>
        <a:graphic>
          <a:graphicData uri="http://schemas.openxmlformats.org/presentationml/2006/ole">
            <p:oleObj spid="_x0000_s23653" name="Equation" r:id="rId3" imgW="1397000" imgH="952500" progId="">
              <p:embed/>
            </p:oleObj>
          </a:graphicData>
        </a:graphic>
      </p:graphicFrame>
      <p:graphicFrame>
        <p:nvGraphicFramePr>
          <p:cNvPr id="1435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0729287"/>
              </p:ext>
            </p:extLst>
          </p:nvPr>
        </p:nvGraphicFramePr>
        <p:xfrm>
          <a:off x="2843808" y="3737620"/>
          <a:ext cx="2016224" cy="1296144"/>
        </p:xfrm>
        <a:graphic>
          <a:graphicData uri="http://schemas.openxmlformats.org/presentationml/2006/ole">
            <p:oleObj spid="_x0000_s23654" name="Equation" r:id="rId4" imgW="1600200" imgH="1028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колебания физического маятника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755650" y="1052513"/>
            <a:ext cx="80645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Любое тело, насаженное на горизонтальную ось вращения и способное совершать в поле тяготения свободные колебания называется физическим маятником.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отличается от математического только распределением масс. 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364642"/>
            <a:ext cx="5401345" cy="3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266700"/>
            <a:ext cx="84963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положении устойчивого равновесия центр масс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физического маятника находится ниже оси вращения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вертикали, проходящей через ось.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773238"/>
            <a:ext cx="84248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отклонении маятника на угол φ возникает момент силы тяжести, стремящийся возвратить маятник в положение равновесия:             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Object 29"/>
          <p:cNvGraphicFramePr>
            <a:graphicFrameLocks noChangeAspect="1"/>
          </p:cNvGraphicFramePr>
          <p:nvPr/>
        </p:nvGraphicFramePr>
        <p:xfrm>
          <a:off x="2843213" y="3716338"/>
          <a:ext cx="3290887" cy="485775"/>
        </p:xfrm>
        <a:graphic>
          <a:graphicData uri="http://schemas.openxmlformats.org/presentationml/2006/ole">
            <p:oleObj spid="_x0000_s26725" name="Equation" r:id="rId3" imgW="3035300" imgH="4826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544512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– расстояние между осью вращения и центром масс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Object 30"/>
          <p:cNvGraphicFramePr>
            <a:graphicFrameLocks noChangeAspect="1"/>
          </p:cNvGraphicFramePr>
          <p:nvPr/>
        </p:nvGraphicFramePr>
        <p:xfrm>
          <a:off x="1071563" y="5500688"/>
          <a:ext cx="288925" cy="333375"/>
        </p:xfrm>
        <a:graphic>
          <a:graphicData uri="http://schemas.openxmlformats.org/presentationml/2006/ole">
            <p:oleObj spid="_x0000_s26726" name="Equation" r:id="rId4" imgW="266584" imgH="3300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06425" y="404813"/>
            <a:ext cx="80645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 «минус» в этой формуле означает, что момент сил стремится повернуть маятник в направлении, противоположном его отклонению из положения равновесия.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и в случае математического маятника,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возвращающий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</a:t>
            </a:r>
            <a:r>
              <a:rPr lang="ru-RU" alt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пропорционален </a:t>
            </a:r>
            <a:r>
              <a:rPr lang="ru-RU" alt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φ.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означает, что только при малых углах φ, когда </a:t>
            </a:r>
            <a:r>
              <a:rPr lang="ru-RU" alt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φ ≈ φ, физический маятник способен совершать свободные гармонические колебания.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6425" y="5213350"/>
            <a:ext cx="6211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малых колебаний 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900">
                <a:ea typeface="Calibri" pitchFamily="34" charset="0"/>
                <a:cs typeface="Arial" charset="0"/>
              </a:rPr>
              <a:t> </a:t>
            </a:r>
            <a:endParaRPr lang="ru-RU" altLang="ru-RU">
              <a:ea typeface="Calibri" pitchFamily="34" charset="0"/>
              <a:cs typeface="Arial" charset="0"/>
            </a:endParaRPr>
          </a:p>
        </p:txBody>
      </p:sp>
      <p:graphicFrame>
        <p:nvGraphicFramePr>
          <p:cNvPr id="16393" name="Object 17"/>
          <p:cNvGraphicFramePr>
            <a:graphicFrameLocks noChangeAspect="1"/>
          </p:cNvGraphicFramePr>
          <p:nvPr/>
        </p:nvGraphicFramePr>
        <p:xfrm>
          <a:off x="4286250" y="5286375"/>
          <a:ext cx="1905000" cy="393700"/>
        </p:xfrm>
        <a:graphic>
          <a:graphicData uri="http://schemas.openxmlformats.org/presentationml/2006/ole">
            <p:oleObj spid="_x0000_s27701" name="Equation" r:id="rId3" imgW="1905000" imgH="393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2089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основной закон динамики для вращательного движения физического маятника принимает вид: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2105025"/>
            <a:ext cx="82089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колебания физического  маятника также описываются уравнением гармонического осциллятора.</a:t>
            </a:r>
            <a:endParaRPr lang="ru-RU" alt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3716338"/>
            <a:ext cx="4778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 Следовательно, </a:t>
            </a:r>
            <a:endParaRPr lang="ru-RU" altLang="ru-RU" sz="1600">
              <a:latin typeface="Calibri" pitchFamily="34" charset="0"/>
            </a:endParaRPr>
          </a:p>
        </p:txBody>
      </p:sp>
      <p:graphicFrame>
        <p:nvGraphicFramePr>
          <p:cNvPr id="8" name="Object 45"/>
          <p:cNvGraphicFramePr>
            <a:graphicFrameLocks noChangeAspect="1"/>
          </p:cNvGraphicFramePr>
          <p:nvPr/>
        </p:nvGraphicFramePr>
        <p:xfrm>
          <a:off x="3563938" y="3429000"/>
          <a:ext cx="3924300" cy="1028700"/>
        </p:xfrm>
        <a:graphic>
          <a:graphicData uri="http://schemas.openxmlformats.org/presentationml/2006/ole">
            <p:oleObj spid="_x0000_s28872" name="Equation" r:id="rId3" imgW="3924300" imgH="10287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4425950"/>
            <a:ext cx="82089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колебания физического маятника отсюда:</a:t>
            </a:r>
          </a:p>
        </p:txBody>
      </p:sp>
      <p:graphicFrame>
        <p:nvGraphicFramePr>
          <p:cNvPr id="17431" name="Object 47"/>
          <p:cNvGraphicFramePr>
            <a:graphicFrameLocks noChangeAspect="1"/>
          </p:cNvGraphicFramePr>
          <p:nvPr/>
        </p:nvGraphicFramePr>
        <p:xfrm>
          <a:off x="3203575" y="5300663"/>
          <a:ext cx="2819400" cy="1028700"/>
        </p:xfrm>
        <a:graphic>
          <a:graphicData uri="http://schemas.openxmlformats.org/presentationml/2006/ole">
            <p:oleObj spid="_x0000_s28873" name="Equation" r:id="rId4" imgW="2819400" imgH="1028700" progId="">
              <p:embed/>
            </p:oleObj>
          </a:graphicData>
        </a:graphic>
      </p:graphicFrame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074738" y="1196975"/>
          <a:ext cx="2876550" cy="1008063"/>
        </p:xfrm>
        <a:graphic>
          <a:graphicData uri="http://schemas.openxmlformats.org/presentationml/2006/ole">
            <p:oleObj spid="_x0000_s28874" r:id="rId5" imgW="1167893" imgH="406224" progId="">
              <p:embed/>
            </p:oleObj>
          </a:graphicData>
        </a:graphic>
      </p:graphicFrame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5003800" y="1176338"/>
          <a:ext cx="2305050" cy="920750"/>
        </p:xfrm>
        <a:graphic>
          <a:graphicData uri="http://schemas.openxmlformats.org/presentationml/2006/ole">
            <p:oleObj spid="_x0000_s28875" r:id="rId6" imgW="1028254" imgH="4062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  <p:bldP spid="6" grpId="0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8137525" cy="46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Энергетические характеристики механических колебаний. </a:t>
            </a:r>
          </a:p>
          <a:p>
            <a:pPr algn="ctr" eaLnBrk="1" hangingPunct="1"/>
            <a:r>
              <a:rPr lang="ru-RU" altLang="ru-RU" sz="2800" dirty="0">
                <a:ea typeface="Calibri" pitchFamily="34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свободных механических колебаниях кинетическая и потенциальная энергии тела изменяются периодически.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максимальном отклонении тела от положения равновесия его скорость, а, следовательно, и кинетическая энергия обращаются в нуль.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этом положении потенциальная  энергия  колеблющегося тела достигает максимального значения.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41338" y="430213"/>
            <a:ext cx="8351837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груза на горизонтально расположенной пружине потенциальная энергия – это энергия упругих деформаций пружины. Для математического маятника – это энергия в поле тяготения Земли.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тело при своем движении проходит через положение равновесия, его скорость максимальна.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этот момент оно обладает максимальной кинетической и минимальной потенциальной энергией.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Увеличение кинетической энергии происходит за счет уменьшения потенциальной энергии.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61988" y="404813"/>
            <a:ext cx="80645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образом, при гармонических колебаниях происходит периодическое превращение кинетической энергии в потенциальную и наоборот.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Кинетическую энергию колеблющегося тела вычислим по формуле:</a:t>
            </a: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1030288" y="3581400"/>
          <a:ext cx="6926262" cy="1071563"/>
        </p:xfrm>
        <a:graphic>
          <a:graphicData uri="http://schemas.openxmlformats.org/presentationml/2006/ole">
            <p:oleObj spid="_x0000_s31795" name="Equation" r:id="rId3" imgW="5727700" imgH="88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демонстрации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88857" cy="497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307975"/>
            <a:ext cx="8208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Потенциальная энергия материальной точки, совершающей гармонические колебания по действием упругой силы 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" name="Object 58"/>
          <p:cNvGraphicFramePr>
            <a:graphicFrameLocks noChangeAspect="1"/>
          </p:cNvGraphicFramePr>
          <p:nvPr/>
        </p:nvGraphicFramePr>
        <p:xfrm>
          <a:off x="3357563" y="1214438"/>
          <a:ext cx="1676400" cy="476250"/>
        </p:xfrm>
        <a:graphic>
          <a:graphicData uri="http://schemas.openxmlformats.org/presentationml/2006/ole">
            <p:oleObj spid="_x0000_s32915" name="Equation" r:id="rId3" imgW="1676400" imgH="469900" progId="">
              <p:embed/>
            </p:oleObj>
          </a:graphicData>
        </a:graphic>
      </p:graphicFrame>
      <p:graphicFrame>
        <p:nvGraphicFramePr>
          <p:cNvPr id="6" name="Object 59"/>
          <p:cNvGraphicFramePr>
            <a:graphicFrameLocks noChangeAspect="1"/>
          </p:cNvGraphicFramePr>
          <p:nvPr/>
        </p:nvGraphicFramePr>
        <p:xfrm>
          <a:off x="2124075" y="1844675"/>
          <a:ext cx="4076700" cy="885825"/>
        </p:xfrm>
        <a:graphic>
          <a:graphicData uri="http://schemas.openxmlformats.org/presentationml/2006/ole">
            <p:oleObj spid="_x0000_s32916" name="Equation" r:id="rId4" imgW="4076700" imgH="889000" progId="">
              <p:embed/>
            </p:oleObj>
          </a:graphicData>
        </a:graphic>
      </p:graphicFrame>
      <p:graphicFrame>
        <p:nvGraphicFramePr>
          <p:cNvPr id="8" name="Object 60"/>
          <p:cNvGraphicFramePr>
            <a:graphicFrameLocks noChangeAspect="1"/>
          </p:cNvGraphicFramePr>
          <p:nvPr/>
        </p:nvGraphicFramePr>
        <p:xfrm>
          <a:off x="2374900" y="2781300"/>
          <a:ext cx="3781425" cy="885825"/>
        </p:xfrm>
        <a:graphic>
          <a:graphicData uri="http://schemas.openxmlformats.org/presentationml/2006/ole">
            <p:oleObj spid="_x0000_s32917" name="Equation" r:id="rId5" imgW="3784600" imgH="889000" progId="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5650" y="4724400"/>
            <a:ext cx="144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320675"/>
            <a:ext cx="7848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Полная энергия колеблющейся точки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2800350" y="1125538"/>
          <a:ext cx="3543300" cy="885825"/>
        </p:xfrm>
        <a:graphic>
          <a:graphicData uri="http://schemas.openxmlformats.org/presentationml/2006/ole">
            <p:oleObj spid="_x0000_s33843" name="Equation" r:id="rId3" imgW="3543300" imgH="8890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5650" y="2187575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остаётся при свободных гармонических колебаниях величиной постоянной.</a:t>
            </a:r>
            <a:endParaRPr lang="ru-RU" altLang="ru-RU" sz="1600"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838"/>
            <a:ext cx="91059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194" cy="50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44408" cy="61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83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F415958-48DB-4C2E-B3AE-1D404BB9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8281987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79388" algn="ctr" eaLnBrk="1" hangingPunct="1">
              <a:spcAft>
                <a:spcPts val="600"/>
              </a:spcAft>
              <a:defRPr/>
            </a:pP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79388" eaLnBrk="1" hangingPunct="1">
              <a:spcAft>
                <a:spcPts val="600"/>
              </a:spcAft>
              <a:defRPr/>
            </a:pPr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Кинематические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механических колебаний.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Наряду с поступательным и вращательным движениями тел в механике значительный интерес представляют и 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колебательное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Механическими колебаниями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называются повторяющиеся во времени  изменения физической величины, описывающей  механическое  движение тела (координата, скорость, перемещение, кинетическая и потенциальная энергия и т. п.).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260350"/>
            <a:ext cx="85677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 называются 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периодическими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если значения физических величин, изменяющихся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колебаний, повторяются через равные промежутки времени, которые называются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периодом колебания.</a:t>
            </a:r>
            <a:endParaRPr lang="ru-RU" alt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557338"/>
            <a:ext cx="84248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Простейшим типом периодических колебаний являются 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гармонические колебания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которых колеблющаяся величина изменяется со временем по закону синуса или косинуса:</a:t>
            </a:r>
            <a:endParaRPr lang="ru-RU" alt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79"/>
          <p:cNvGraphicFramePr>
            <a:graphicFrameLocks noChangeAspect="1"/>
          </p:cNvGraphicFramePr>
          <p:nvPr/>
        </p:nvGraphicFramePr>
        <p:xfrm>
          <a:off x="2843213" y="3429000"/>
          <a:ext cx="3114675" cy="485775"/>
        </p:xfrm>
        <a:graphic>
          <a:graphicData uri="http://schemas.openxmlformats.org/presentationml/2006/ole">
            <p:oleObj spid="_x0000_s6437" name="Equation" r:id="rId3" imgW="3111500" imgH="4826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1800" y="3933825"/>
            <a:ext cx="8820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    – координата колеблющейся  около положения равновесия вдоль оси </a:t>
            </a:r>
            <a:r>
              <a:rPr lang="ru-RU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точки,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–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амплитуда колебаний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максимальное смещение (</a:t>
            </a:r>
            <a:r>
              <a:rPr lang="en-US" alt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ru-RU" sz="2400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колеблющейся величины от положения равновесия,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–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циклическая частота колебаний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– время,          –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начальная фаза колебаний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0" name="Object 80"/>
          <p:cNvGraphicFramePr>
            <a:graphicFrameLocks noChangeAspect="1"/>
          </p:cNvGraphicFramePr>
          <p:nvPr/>
        </p:nvGraphicFramePr>
        <p:xfrm>
          <a:off x="928688" y="4071938"/>
          <a:ext cx="266700" cy="238125"/>
        </p:xfrm>
        <a:graphic>
          <a:graphicData uri="http://schemas.openxmlformats.org/presentationml/2006/ole">
            <p:oleObj spid="_x0000_s6438" name="Equation" r:id="rId4" imgW="266469" imgH="241091" progId="">
              <p:embed/>
            </p:oleObj>
          </a:graphicData>
        </a:graphic>
      </p:graphicFrame>
      <p:graphicFrame>
        <p:nvGraphicFramePr>
          <p:cNvPr id="12" name="Object 81"/>
          <p:cNvGraphicFramePr>
            <a:graphicFrameLocks noChangeAspect="1"/>
          </p:cNvGraphicFramePr>
          <p:nvPr/>
        </p:nvGraphicFramePr>
        <p:xfrm>
          <a:off x="571500" y="5357813"/>
          <a:ext cx="409575" cy="428625"/>
        </p:xfrm>
        <a:graphic>
          <a:graphicData uri="http://schemas.openxmlformats.org/presentationml/2006/ole">
            <p:oleObj spid="_x0000_s6439" name="Equation" r:id="rId5" imgW="406224" imgH="431613" progId="">
              <p:embed/>
            </p:oleObj>
          </a:graphicData>
        </a:graphic>
      </p:graphicFrame>
      <p:graphicFrame>
        <p:nvGraphicFramePr>
          <p:cNvPr id="14" name="Object 82"/>
          <p:cNvGraphicFramePr>
            <a:graphicFrameLocks noChangeAspect="1"/>
          </p:cNvGraphicFramePr>
          <p:nvPr/>
        </p:nvGraphicFramePr>
        <p:xfrm>
          <a:off x="714375" y="5857875"/>
          <a:ext cx="171450" cy="295275"/>
        </p:xfrm>
        <a:graphic>
          <a:graphicData uri="http://schemas.openxmlformats.org/presentationml/2006/ole">
            <p:oleObj spid="_x0000_s6440" name="Equation" r:id="rId6" imgW="164957" imgH="291847" progId="">
              <p:embed/>
            </p:oleObj>
          </a:graphicData>
        </a:graphic>
      </p:graphicFrame>
      <p:graphicFrame>
        <p:nvGraphicFramePr>
          <p:cNvPr id="16" name="Object 83"/>
          <p:cNvGraphicFramePr>
            <a:graphicFrameLocks noChangeAspect="1"/>
          </p:cNvGraphicFramePr>
          <p:nvPr/>
        </p:nvGraphicFramePr>
        <p:xfrm>
          <a:off x="2428875" y="5857875"/>
          <a:ext cx="276225" cy="314325"/>
        </p:xfrm>
        <a:graphic>
          <a:graphicData uri="http://schemas.openxmlformats.org/presentationml/2006/ole">
            <p:oleObj spid="_x0000_s6441" name="Equation" r:id="rId7" imgW="279279" imgH="317362" progId="">
              <p:embed/>
            </p:oleObj>
          </a:graphicData>
        </a:graphic>
      </p:graphicFrame>
      <p:graphicFrame>
        <p:nvGraphicFramePr>
          <p:cNvPr id="1060" name="Object 84"/>
          <p:cNvGraphicFramePr>
            <a:graphicFrameLocks noChangeAspect="1"/>
          </p:cNvGraphicFramePr>
          <p:nvPr/>
        </p:nvGraphicFramePr>
        <p:xfrm>
          <a:off x="500063" y="4786313"/>
          <a:ext cx="279400" cy="304800"/>
        </p:xfrm>
        <a:graphic>
          <a:graphicData uri="http://schemas.openxmlformats.org/presentationml/2006/ole">
            <p:oleObj spid="_x0000_s6442" name="Equation" r:id="rId8" imgW="279279" imgH="3046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280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Периодически изменяющийся аргумент косинуса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называется </a:t>
            </a:r>
            <a:r>
              <a:rPr lang="ru-RU" alt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фазой колебания.</a:t>
            </a: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один период фаза колебания получает приращение равное       ,       т. е.</a:t>
            </a:r>
          </a:p>
        </p:txBody>
      </p:sp>
      <p:graphicFrame>
        <p:nvGraphicFramePr>
          <p:cNvPr id="4" name="Object 75"/>
          <p:cNvGraphicFramePr>
            <a:graphicFrameLocks noChangeAspect="1"/>
          </p:cNvGraphicFramePr>
          <p:nvPr/>
        </p:nvGraphicFramePr>
        <p:xfrm>
          <a:off x="500063" y="857250"/>
          <a:ext cx="1419225" cy="485775"/>
        </p:xfrm>
        <a:graphic>
          <a:graphicData uri="http://schemas.openxmlformats.org/presentationml/2006/ole">
            <p:oleObj spid="_x0000_s7364" name="Equation" r:id="rId3" imgW="1422400" imgH="4826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9288" y="3365500"/>
            <a:ext cx="113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откуда</a:t>
            </a:r>
            <a:r>
              <a:rPr lang="ru-RU" altLang="ru-RU" sz="2800">
                <a:latin typeface="Times New Roman" pitchFamily="18" charset="0"/>
              </a:rPr>
              <a:t>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2084" name="Object 77"/>
          <p:cNvGraphicFramePr>
            <a:graphicFrameLocks noChangeAspect="1"/>
          </p:cNvGraphicFramePr>
          <p:nvPr/>
        </p:nvGraphicFramePr>
        <p:xfrm>
          <a:off x="684213" y="1773238"/>
          <a:ext cx="419100" cy="317500"/>
        </p:xfrm>
        <a:graphic>
          <a:graphicData uri="http://schemas.openxmlformats.org/presentationml/2006/ole">
            <p:oleObj spid="_x0000_s7365" name="Equation" r:id="rId4" imgW="418918" imgH="317362" progId="">
              <p:embed/>
            </p:oleObj>
          </a:graphicData>
        </a:graphic>
      </p:graphicFrame>
      <p:graphicFrame>
        <p:nvGraphicFramePr>
          <p:cNvPr id="2086" name="Object 78"/>
          <p:cNvGraphicFramePr>
            <a:graphicFrameLocks noChangeAspect="1"/>
          </p:cNvGraphicFramePr>
          <p:nvPr/>
        </p:nvGraphicFramePr>
        <p:xfrm>
          <a:off x="2555875" y="2420938"/>
          <a:ext cx="4127500" cy="482600"/>
        </p:xfrm>
        <a:graphic>
          <a:graphicData uri="http://schemas.openxmlformats.org/presentationml/2006/ole">
            <p:oleObj spid="_x0000_s7366" name="Equation" r:id="rId5" imgW="4127500" imgH="482600" progId="">
              <p:embed/>
            </p:oleObj>
          </a:graphicData>
        </a:graphic>
      </p:graphicFrame>
      <p:graphicFrame>
        <p:nvGraphicFramePr>
          <p:cNvPr id="2087" name="Object 79"/>
          <p:cNvGraphicFramePr>
            <a:graphicFrameLocks noChangeAspect="1"/>
          </p:cNvGraphicFramePr>
          <p:nvPr/>
        </p:nvGraphicFramePr>
        <p:xfrm>
          <a:off x="3276600" y="3213100"/>
          <a:ext cx="1231900" cy="927100"/>
        </p:xfrm>
        <a:graphic>
          <a:graphicData uri="http://schemas.openxmlformats.org/presentationml/2006/ole">
            <p:oleObj spid="_x0000_s7367" name="Equation" r:id="rId6" imgW="1231900" imgH="927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706437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Величина, обратная периоду колебаний</a:t>
            </a:r>
            <a:r>
              <a:rPr lang="ru-RU" alt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 частотой колебаний </a:t>
            </a:r>
            <a:r>
              <a:rPr lang="ru-RU" alt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8325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76"/>
          <p:cNvGraphicFramePr>
            <a:graphicFrameLocks noChangeAspect="1"/>
          </p:cNvGraphicFramePr>
          <p:nvPr/>
        </p:nvGraphicFramePr>
        <p:xfrm>
          <a:off x="4427538" y="1196975"/>
          <a:ext cx="781050" cy="828675"/>
        </p:xfrm>
        <a:graphic>
          <a:graphicData uri="http://schemas.openxmlformats.org/presentationml/2006/ole">
            <p:oleObj spid="_x0000_s8244" name="Equation" r:id="rId4" imgW="774364" imgH="825142" progId="">
              <p:embed/>
            </p:oleObj>
          </a:graphicData>
        </a:graphic>
      </p:graphicFrame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84213" y="2276475"/>
            <a:ext cx="7991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колебаний измеряется в герцах (Гц) и равна числу колебаний за единицу времени.</a:t>
            </a:r>
            <a:endParaRPr lang="ru-RU" alt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1726</TotalTime>
  <Words>927</Words>
  <Application>Microsoft Office PowerPoint</Application>
  <PresentationFormat>Экран (4:3)</PresentationFormat>
  <Paragraphs>108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Equation</vt:lpstr>
      <vt:lpstr>               Чувашский государственный университет Раритетная лаборатория физики raritet.chuvsu.ru  Лекция 7.     Механические колебания.       Лекцию подготовил            доцент кафедры общей физики       Сорокин Геннадий Михайлович     2025 год</vt:lpstr>
      <vt:lpstr>Слайд 2</vt:lpstr>
      <vt:lpstr>Лекционные демонстрации</vt:lpstr>
      <vt:lpstr>Слайд 4</vt:lpstr>
      <vt:lpstr>Слайд 5</vt:lpstr>
      <vt:lpstr>Слайд 6</vt:lpstr>
      <vt:lpstr>Слайд 7</vt:lpstr>
      <vt:lpstr>Слайд 8</vt:lpstr>
      <vt:lpstr>  Величина, обратная периоду колебаний называется  частотой колебаний  </vt:lpstr>
      <vt:lpstr>Слайд 10</vt:lpstr>
      <vt:lpstr>Слайд 11</vt:lpstr>
      <vt:lpstr>Слайд 12</vt:lpstr>
      <vt:lpstr>Слайд 13</vt:lpstr>
      <vt:lpstr>Слайд 14</vt:lpstr>
      <vt:lpstr>    2.Динамические характеристики. Дифференциальное уравнение гармонических колебаний. Так как  ускорение гармонических определяется следующим уравнением         </vt:lpstr>
      <vt:lpstr>Слайд 16</vt:lpstr>
      <vt:lpstr>Слайд 17</vt:lpstr>
      <vt:lpstr>Слайд 18</vt:lpstr>
      <vt:lpstr>Слайд 19</vt:lpstr>
      <vt:lpstr>Период колебания математического маятника</vt:lpstr>
      <vt:lpstr>Слайд 21</vt:lpstr>
      <vt:lpstr>Слайд 22</vt:lpstr>
      <vt:lpstr>Период колебания физического маятника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263</cp:revision>
  <dcterms:created xsi:type="dcterms:W3CDTF">2014-04-20T09:05:48Z</dcterms:created>
  <dcterms:modified xsi:type="dcterms:W3CDTF">2025-04-07T11:07:47Z</dcterms:modified>
</cp:coreProperties>
</file>